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83" r:id="rId5"/>
    <p:sldId id="269" r:id="rId6"/>
    <p:sldId id="281" r:id="rId7"/>
    <p:sldId id="282" r:id="rId8"/>
    <p:sldId id="280" r:id="rId9"/>
    <p:sldId id="270" r:id="rId10"/>
    <p:sldId id="271" r:id="rId11"/>
    <p:sldId id="278" r:id="rId12"/>
    <p:sldId id="279" r:id="rId13"/>
    <p:sldId id="272" r:id="rId14"/>
    <p:sldId id="273" r:id="rId15"/>
    <p:sldId id="284" r:id="rId16"/>
    <p:sldId id="274" r:id="rId17"/>
    <p:sldId id="275" r:id="rId18"/>
    <p:sldId id="276" r:id="rId19"/>
    <p:sldId id="285" r:id="rId20"/>
    <p:sldId id="27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/>
    <p:restoredTop sz="94624"/>
  </p:normalViewPr>
  <p:slideViewPr>
    <p:cSldViewPr snapToGrid="0">
      <p:cViewPr varScale="1">
        <p:scale>
          <a:sx n="111" d="100"/>
          <a:sy n="111" d="100"/>
        </p:scale>
        <p:origin x="73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DB1F0-296C-40DC-BFED-C86BA26C39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C6825D-0839-4414-B97B-FA3AAB21DE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6FCD58-2EDB-427E-97C4-F8BC360E9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7142-230B-42BD-AFA5-0D7CE322D40F}" type="datetimeFigureOut">
              <a:rPr lang="en-US" smtClean="0"/>
              <a:t>12/8/24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6C9F52-18B9-47F3-A2EB-1D3E57552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67534-385B-44BA-ADB6-29C835696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C667D-D37E-4C39-ACDF-BE5457EFA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6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ED8B7-DFD7-4E23-94E2-B5360C94E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DE2E6E-0CB9-4C2D-BBCD-89587D9F32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BED85-68E3-4DA6-8081-41E32C00A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7142-230B-42BD-AFA5-0D7CE322D40F}" type="datetimeFigureOut">
              <a:rPr lang="en-US" smtClean="0"/>
              <a:t>12/8/24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98BE0C-3416-4248-8ABD-C1DEB3DD4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C3FB07-CD84-4DC9-92AE-597ED1132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C667D-D37E-4C39-ACDF-BE5457EFA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099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5BC5EA-C59B-4FBB-BA75-A5A1F36A5D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E1991C-36B2-49FD-A059-1853EA860A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442055-820D-461D-BDAB-E675BBB25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7142-230B-42BD-AFA5-0D7CE322D40F}" type="datetimeFigureOut">
              <a:rPr lang="en-US" smtClean="0"/>
              <a:t>12/8/24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F350C-572C-4A25-9A7B-D24486298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1EA75C-AC7A-4DDA-A340-24B0FB6E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C667D-D37E-4C39-ACDF-BE5457EFA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561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C61D7-7B3A-40AC-9F34-4E8EDBA88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812C2A-1A82-4B89-B7BF-1709E97158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AA2D6-95F2-43E6-9359-F9B7052C4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7142-230B-42BD-AFA5-0D7CE322D40F}" type="datetimeFigureOut">
              <a:rPr lang="en-US" smtClean="0"/>
              <a:t>12/8/24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7237EB-C730-4046-9975-63821764F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EB4399-9647-4576-B715-30435166D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C667D-D37E-4C39-ACDF-BE5457EFA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178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6BABA-1C69-428A-A4F7-867F5B24F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BF3C65-0D32-4E35-9659-5335625B89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592D85-0F3E-48DF-BDAC-0A1BFE3C9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7142-230B-42BD-AFA5-0D7CE322D40F}" type="datetimeFigureOut">
              <a:rPr lang="en-US" smtClean="0"/>
              <a:t>12/8/24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AEBCE-B4FA-4C76-8E5A-A9A7564D1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ABAFDD-E6AE-4095-915A-E476D3DB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C667D-D37E-4C39-ACDF-BE5457EFA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009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C3022-36A8-45EC-96BB-7480EE81B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2D6DBB-1CE3-4E67-B0EF-092892333A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878FF5-6BB9-4507-9E3F-05B605FE70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5BACE5-C641-4834-B935-859296A08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7142-230B-42BD-AFA5-0D7CE322D40F}" type="datetimeFigureOut">
              <a:rPr lang="en-US" smtClean="0"/>
              <a:t>12/8/24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70C8DF-05FD-4BC1-BDEC-B04BF07BD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E52692-7D1D-4EEE-B59E-F9A4A7360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C667D-D37E-4C39-ACDF-BE5457EFA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59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72A04-E193-4541-99F9-D8C0C4430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5B6465-ADF1-41B1-B12F-049CFF8B6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D5BEF8-0345-482F-99A1-FB26B4F2BB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0EA227-ECF6-4D3E-830D-ABB578337D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2A692D-8DF1-488D-AB88-222916B054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7B32A3-5A01-4E47-ACA0-D83963A16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7142-230B-42BD-AFA5-0D7CE322D40F}" type="datetimeFigureOut">
              <a:rPr lang="en-US" smtClean="0"/>
              <a:t>12/8/24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7E0516-7778-46C2-8630-EE7BB2F17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4CBC31-0FDA-44DC-B1A1-5A86D0F6B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C667D-D37E-4C39-ACDF-BE5457EFA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90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19080-702E-40B8-ADFF-E7AAA3DAF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052E67-66B9-4117-973B-234C18E18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7142-230B-42BD-AFA5-0D7CE322D40F}" type="datetimeFigureOut">
              <a:rPr lang="en-US" smtClean="0"/>
              <a:t>12/8/24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D04A53-0682-4B76-8205-ED49FABFA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0DDC9-A53F-430A-A29A-531DA9377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C667D-D37E-4C39-ACDF-BE5457EFA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318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633A75-5506-4E2D-A9DB-940DF32EA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7142-230B-42BD-AFA5-0D7CE322D40F}" type="datetimeFigureOut">
              <a:rPr lang="en-US" smtClean="0"/>
              <a:t>12/8/24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C7DD41-250A-4044-9699-FD596CDFC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D1713-CF94-4318-8C2A-96C6131C4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C667D-D37E-4C39-ACDF-BE5457EFA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84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A8EC2-D971-4F94-926C-1707A8C52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E4883-3473-497D-B435-6D87449FA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981B2B-7121-41AC-81A6-E7852C25AF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B6F1BD-E0F9-4BF2-AB00-F4A0B9401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7142-230B-42BD-AFA5-0D7CE322D40F}" type="datetimeFigureOut">
              <a:rPr lang="en-US" smtClean="0"/>
              <a:t>12/8/24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7C2CEE-BC06-4DC3-9C8C-B889BE067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FA9056-115D-4184-86C6-3F33B221F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C667D-D37E-4C39-ACDF-BE5457EFA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105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AD6C3-3C4C-43E0-B1E2-B95179A79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AE7E30-D3BC-4241-BCF2-B7A6C6D3FA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4B84BC-9BAF-4F0E-B235-B0DBFD845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3E30EF-74BF-4159-A5C3-6A6340AE1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7142-230B-42BD-AFA5-0D7CE322D40F}" type="datetimeFigureOut">
              <a:rPr lang="en-US" smtClean="0"/>
              <a:t>12/8/24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E8660-62A6-4516-8582-0CC2C539D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FB6BEA-D4A7-468A-9E5C-AF8EFC108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C667D-D37E-4C39-ACDF-BE5457EFA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8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7D7273-333A-4BBA-BBA6-2DC895DCF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65C0B2-305C-4039-ADE0-98B707E55E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A9C67-2889-4BFD-8F76-89FD60BC05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F7142-230B-42BD-AFA5-0D7CE322D40F}" type="datetimeFigureOut">
              <a:rPr lang="en-US" smtClean="0"/>
              <a:t>12/8/24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5D18EB-8146-48E4-9B59-7981E1C41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572FAE-4C56-4AD5-A0DF-8471DDD202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C667D-D37E-4C39-ACDF-BE5457EFA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1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D7ACEAD-3C18-408D-9855-381EC9753905}"/>
              </a:ext>
            </a:extLst>
          </p:cNvPr>
          <p:cNvSpPr txBox="1"/>
          <p:nvPr/>
        </p:nvSpPr>
        <p:spPr>
          <a:xfrm>
            <a:off x="3599688" y="603504"/>
            <a:ext cx="49926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/>
              <a:t>10</a:t>
            </a:r>
            <a:r>
              <a:rPr lang="sr-Latn-RS" sz="8800" dirty="0"/>
              <a:t>. VEŽBA</a:t>
            </a:r>
            <a:endParaRPr lang="en-US" sz="8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4DCF35-5795-4393-BE89-1C5751B841AA}"/>
              </a:ext>
            </a:extLst>
          </p:cNvPr>
          <p:cNvSpPr txBox="1"/>
          <p:nvPr/>
        </p:nvSpPr>
        <p:spPr>
          <a:xfrm>
            <a:off x="888492" y="2306086"/>
            <a:ext cx="1041501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/>
              <a:t>POZNAVANJE HRANIVA</a:t>
            </a:r>
            <a:r>
              <a:rPr lang="sr-Latn-RS" sz="6600" dirty="0"/>
              <a:t>: </a:t>
            </a:r>
            <a:r>
              <a:rPr lang="en-US" sz="6600" dirty="0"/>
              <a:t>ANIMALNA HRANIVA, MINERALNA HRANIVA, ADITIVI</a:t>
            </a:r>
          </a:p>
        </p:txBody>
      </p:sp>
    </p:spTree>
    <p:extLst>
      <p:ext uri="{BB962C8B-B14F-4D97-AF65-F5344CB8AC3E}">
        <p14:creationId xmlns:p14="http://schemas.microsoft.com/office/powerpoint/2010/main" val="2388966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4A4135-3680-F4EB-248E-DB9DA4DCFB39}"/>
              </a:ext>
            </a:extLst>
          </p:cNvPr>
          <p:cNvSpPr txBox="1"/>
          <p:nvPr/>
        </p:nvSpPr>
        <p:spPr>
          <a:xfrm>
            <a:off x="3154101" y="457729"/>
            <a:ext cx="6099858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RS" sz="3600" dirty="0"/>
              <a:t>Sporedni proizvodi prerade ribe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6B249AC-E5B3-5BDC-C2BF-E3905D991A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531359"/>
              </p:ext>
            </p:extLst>
          </p:nvPr>
        </p:nvGraphicFramePr>
        <p:xfrm>
          <a:off x="239210" y="1920240"/>
          <a:ext cx="11713579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8770">
                  <a:extLst>
                    <a:ext uri="{9D8B030D-6E8A-4147-A177-3AD203B41FA5}">
                      <a16:colId xmlns:a16="http://schemas.microsoft.com/office/drawing/2014/main" val="3933103961"/>
                    </a:ext>
                  </a:extLst>
                </a:gridCol>
                <a:gridCol w="6944809">
                  <a:extLst>
                    <a:ext uri="{9D8B030D-6E8A-4147-A177-3AD203B41FA5}">
                      <a16:colId xmlns:a16="http://schemas.microsoft.com/office/drawing/2014/main" val="4047374351"/>
                    </a:ext>
                  </a:extLst>
                </a:gridCol>
              </a:tblGrid>
              <a:tr h="356091">
                <a:tc>
                  <a:txBody>
                    <a:bodyPr/>
                    <a:lstStyle/>
                    <a:p>
                      <a:r>
                        <a:rPr lang="en-RS" sz="2800" dirty="0"/>
                        <a:t>Riblje brašno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28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62 - 66% prot., 5- 7% masti, 17 - 20% pepela</a:t>
                      </a:r>
                      <a:r>
                        <a:rPr lang="en-RS" sz="2800" dirty="0">
                          <a:effectLst/>
                        </a:rPr>
                        <a:t> </a:t>
                      </a:r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2774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Brašno od ribljih otpadaka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2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26 - 50% prot., više Ca i P od ribljeg brašna</a:t>
                      </a:r>
                      <a:r>
                        <a:rPr lang="en-RS" sz="2800" dirty="0">
                          <a:effectLst/>
                        </a:rPr>
                        <a:t> </a:t>
                      </a:r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7744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Riblje jetreno brašno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2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vitaminsko hranivo (A, riboflavin, </a:t>
                      </a:r>
                      <a:r>
                        <a:rPr lang="en-RS" sz="2800" b="0" i="0" u="none" strike="noStrike" kern="1200" cap="small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</a:t>
                      </a:r>
                      <a:r>
                        <a:rPr lang="en-RS" sz="2800" b="0" i="0" u="none" strike="noStrike" kern="1200" cap="small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RS" sz="2800" b="0" i="0" u="none" strike="noStrike" kern="1200" cap="small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086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Osušen riblji sok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2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62% prot., niža BV.</a:t>
                      </a:r>
                      <a:r>
                        <a:rPr lang="en-RS" sz="2800" dirty="0">
                          <a:effectLst/>
                        </a:rPr>
                        <a:t> </a:t>
                      </a:r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1161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Kitovo brašno, osušen kitov sok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515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91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77C0D-FD60-5355-06BA-422AF31C5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sheet with black text&#10;&#10;Description automatically generated">
            <a:extLst>
              <a:ext uri="{FF2B5EF4-FFF2-40B4-BE49-F238E27FC236}">
                <a16:creationId xmlns:a16="http://schemas.microsoft.com/office/drawing/2014/main" id="{0BC2F31B-A03A-1D10-FEF5-71C7F22A1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1098042"/>
            <a:ext cx="10905066" cy="466191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9494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6864B-8259-CBFF-C2F8-B8A12E446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heet with black text&#10;&#10;Description automatically generated">
            <a:extLst>
              <a:ext uri="{FF2B5EF4-FFF2-40B4-BE49-F238E27FC236}">
                <a16:creationId xmlns:a16="http://schemas.microsoft.com/office/drawing/2014/main" id="{969F0148-FD82-2540-98E8-444B64160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975360"/>
            <a:ext cx="10905066" cy="490727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3559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5F9AF1-3718-E409-8D37-BEEF877A1F0B}"/>
              </a:ext>
            </a:extLst>
          </p:cNvPr>
          <p:cNvSpPr txBox="1"/>
          <p:nvPr/>
        </p:nvSpPr>
        <p:spPr>
          <a:xfrm>
            <a:off x="2539035" y="596623"/>
            <a:ext cx="7113929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RS" sz="3600" dirty="0"/>
              <a:t>Kvasci i drugi celularni izvori proteina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EA0A7A2-3FBD-3242-D740-BC8A315B6B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069340"/>
              </p:ext>
            </p:extLst>
          </p:nvPr>
        </p:nvGraphicFramePr>
        <p:xfrm>
          <a:off x="0" y="2647427"/>
          <a:ext cx="1219200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0355">
                  <a:extLst>
                    <a:ext uri="{9D8B030D-6E8A-4147-A177-3AD203B41FA5}">
                      <a16:colId xmlns:a16="http://schemas.microsoft.com/office/drawing/2014/main" val="3961276053"/>
                    </a:ext>
                  </a:extLst>
                </a:gridCol>
                <a:gridCol w="8981645">
                  <a:extLst>
                    <a:ext uri="{9D8B030D-6E8A-4147-A177-3AD203B41FA5}">
                      <a16:colId xmlns:a16="http://schemas.microsoft.com/office/drawing/2014/main" val="30354646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RS" sz="3600" dirty="0"/>
                        <a:t>Stočni kvasac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36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(40 - 60% prot.), celularni proteini, plankton, hlorela</a:t>
                      </a:r>
                      <a:r>
                        <a:rPr lang="sr-Latn-RS" sz="36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RS" sz="3600" dirty="0">
                          <a:effectLst/>
                        </a:rPr>
                        <a:t> </a:t>
                      </a:r>
                      <a:endParaRPr lang="en-RS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1038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6665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86476B-0D6D-E3FD-8916-29AEEF015666}"/>
              </a:ext>
            </a:extLst>
          </p:cNvPr>
          <p:cNvSpPr txBox="1"/>
          <p:nvPr/>
        </p:nvSpPr>
        <p:spPr>
          <a:xfrm>
            <a:off x="2887884" y="214659"/>
            <a:ext cx="7064416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RS" sz="5400" dirty="0"/>
              <a:t>MINERALNA HRANIVA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0366D-0726-FAF6-2F48-34E25B71F1C7}"/>
              </a:ext>
            </a:extLst>
          </p:cNvPr>
          <p:cNvSpPr txBox="1"/>
          <p:nvPr/>
        </p:nvSpPr>
        <p:spPr>
          <a:xfrm>
            <a:off x="92597" y="1443841"/>
            <a:ext cx="1188720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RS" sz="2800" b="1" dirty="0"/>
              <a:t>Kuhinjska so</a:t>
            </a:r>
          </a:p>
          <a:p>
            <a:endParaRPr lang="en-RS" sz="2800" dirty="0"/>
          </a:p>
          <a:p>
            <a:r>
              <a:rPr lang="en-RS" sz="2800" b="1" dirty="0"/>
              <a:t>Kalcijumova mineralna hraniva </a:t>
            </a:r>
            <a:r>
              <a:rPr lang="en-RS" sz="2800" dirty="0"/>
              <a:t>- Stočna kreda (CaCOs), Ijušture školjki, Ijuske jaja, -kalcijum laktat, kalcijum glukonat, kalcijum hlorid i dr.</a:t>
            </a:r>
          </a:p>
          <a:p>
            <a:endParaRPr lang="en-RS" sz="2800" dirty="0"/>
          </a:p>
          <a:p>
            <a:r>
              <a:rPr lang="en-RS" sz="2800" b="1" dirty="0"/>
              <a:t>Fosforna mineralna hraniva </a:t>
            </a:r>
            <a:r>
              <a:rPr lang="en-RS" sz="2800" dirty="0"/>
              <a:t>- soli fosforne kiseline - mono-, di- i trinatrijum fosfat, primarni, sekundarni i tercijarni magnezijum fosfat, natrijum tripolifosfat, mono- i diamonijum fosfat, sirovi fosfati.</a:t>
            </a:r>
          </a:p>
          <a:p>
            <a:endParaRPr lang="en-RS" sz="2800" dirty="0"/>
          </a:p>
          <a:p>
            <a:r>
              <a:rPr lang="en-RS" sz="2800" b="1" dirty="0"/>
              <a:t>Kalcijum - fosforna mineralna hraniva </a:t>
            </a:r>
            <a:r>
              <a:rPr lang="en-RS" sz="2800" dirty="0"/>
              <a:t>- dikalcijum fosfat, trikalcijum fosfat, koštano brašno i sirovo koštano brašno.</a:t>
            </a:r>
          </a:p>
          <a:p>
            <a:endParaRPr lang="en-RS" sz="2800" dirty="0"/>
          </a:p>
        </p:txBody>
      </p:sp>
    </p:spTree>
    <p:extLst>
      <p:ext uri="{BB962C8B-B14F-4D97-AF65-F5344CB8AC3E}">
        <p14:creationId xmlns:p14="http://schemas.microsoft.com/office/powerpoint/2010/main" val="22128311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88F00-02D6-BA74-8B4B-E2C6BDFA6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heet with black text&#10;&#10;Description automatically generated">
            <a:extLst>
              <a:ext uri="{FF2B5EF4-FFF2-40B4-BE49-F238E27FC236}">
                <a16:creationId xmlns:a16="http://schemas.microsoft.com/office/drawing/2014/main" id="{2633F9F7-EFE9-C46E-2FFC-2713E0A42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039" y="193964"/>
            <a:ext cx="3411985" cy="1651661"/>
          </a:xfrm>
          <a:prstGeom prst="rect">
            <a:avLst/>
          </a:prstGeom>
        </p:spPr>
      </p:pic>
      <p:pic>
        <p:nvPicPr>
          <p:cNvPr id="5" name="Picture 4" descr="A white sheet with black text&#10;&#10;Description automatically generated">
            <a:extLst>
              <a:ext uri="{FF2B5EF4-FFF2-40B4-BE49-F238E27FC236}">
                <a16:creationId xmlns:a16="http://schemas.microsoft.com/office/drawing/2014/main" id="{D0B74C77-7F20-B038-B7CC-A5C0DEBF69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661" y="1804059"/>
            <a:ext cx="3321332" cy="501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1548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DA7135-A31F-B073-3F1B-513B4B8BBCAC}"/>
              </a:ext>
            </a:extLst>
          </p:cNvPr>
          <p:cNvSpPr txBox="1"/>
          <p:nvPr/>
        </p:nvSpPr>
        <p:spPr>
          <a:xfrm>
            <a:off x="1692797" y="88661"/>
            <a:ext cx="9253960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RS" sz="4800" dirty="0"/>
              <a:t>PRONUTRITIVNE MATERIJE (ADITIVI)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5035C1-284A-F635-1FF9-9669F1AA8DEE}"/>
              </a:ext>
            </a:extLst>
          </p:cNvPr>
          <p:cNvSpPr txBox="1"/>
          <p:nvPr/>
        </p:nvSpPr>
        <p:spPr>
          <a:xfrm>
            <a:off x="2403062" y="4163216"/>
            <a:ext cx="73858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RS" sz="3600" dirty="0"/>
              <a:t>Skup raznorodnih hemijskih materija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B9EE08-5240-53D6-E2A5-F3974914B52F}"/>
              </a:ext>
            </a:extLst>
          </p:cNvPr>
          <p:cNvSpPr txBox="1"/>
          <p:nvPr/>
        </p:nvSpPr>
        <p:spPr>
          <a:xfrm>
            <a:off x="513057" y="2228671"/>
            <a:ext cx="11165886" cy="12003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RS" sz="3600" dirty="0">
                <a:highlight>
                  <a:srgbClr val="FFFF00"/>
                </a:highlight>
              </a:rPr>
              <a:t>Aditivi</a:t>
            </a:r>
            <a:r>
              <a:rPr lang="en-RS" sz="3600" dirty="0"/>
              <a:t> - supstance koje, dodate drugim (hrani) u malim količinama, potenciraju korisne, a suprimiraju štetne efekte</a:t>
            </a:r>
          </a:p>
        </p:txBody>
      </p:sp>
    </p:spTree>
    <p:extLst>
      <p:ext uri="{BB962C8B-B14F-4D97-AF65-F5344CB8AC3E}">
        <p14:creationId xmlns:p14="http://schemas.microsoft.com/office/powerpoint/2010/main" val="2582880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2D6E9DD-C3E3-BDDA-C586-C8BD6AB5A2F5}"/>
              </a:ext>
            </a:extLst>
          </p:cNvPr>
          <p:cNvSpPr txBox="1"/>
          <p:nvPr/>
        </p:nvSpPr>
        <p:spPr>
          <a:xfrm>
            <a:off x="279722" y="157580"/>
            <a:ext cx="116325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RS" sz="2400" dirty="0"/>
              <a:t>Najbolji uvid u kompleksnost i sveobuhvatnost ove materije daje nam osnovna podela svih dozvoljenih dodataka na: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0C576F-F4A8-CB7E-240C-4A1631F962BB}"/>
              </a:ext>
            </a:extLst>
          </p:cNvPr>
          <p:cNvSpPr txBox="1"/>
          <p:nvPr/>
        </p:nvSpPr>
        <p:spPr>
          <a:xfrm>
            <a:off x="127322" y="1332741"/>
            <a:ext cx="11993300" cy="48320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RS" sz="2800" b="1" dirty="0"/>
              <a:t>1. hranljive dodatke </a:t>
            </a:r>
            <a:r>
              <a:rPr lang="en-RS" sz="2800" dirty="0"/>
              <a:t>(mikroelementi, vitamini, aminokiseline, masti),</a:t>
            </a:r>
          </a:p>
          <a:p>
            <a:r>
              <a:rPr lang="en-RS" sz="2800" b="1" dirty="0"/>
              <a:t>2. sredstva koja stimulišu proizvodnju </a:t>
            </a:r>
            <a:r>
              <a:rPr lang="en-RS" sz="2800" dirty="0"/>
              <a:t>- stimulatore rasta (probiotici </a:t>
            </a:r>
            <a:r>
              <a:rPr lang="en-GB" sz="2800" dirty="0" err="1"/>
              <a:t>i</a:t>
            </a:r>
            <a:r>
              <a:rPr lang="en-GB" sz="2800" dirty="0"/>
              <a:t> </a:t>
            </a:r>
            <a:r>
              <a:rPr lang="en-RS" sz="2800" dirty="0"/>
              <a:t>prebiotici, simbiotici, fitogenici),</a:t>
            </a:r>
          </a:p>
          <a:p>
            <a:r>
              <a:rPr lang="en-RS" sz="2800" b="1" dirty="0"/>
              <a:t>3. sredstva koja omogućavaju održavanje normalnog zdravstvenog stanja </a:t>
            </a:r>
            <a:r>
              <a:rPr lang="en-RS" sz="2800" dirty="0"/>
              <a:t>(preventivne i lekovite dodatke),kokcidiostatici i anthelmintici</a:t>
            </a:r>
          </a:p>
          <a:p>
            <a:r>
              <a:rPr lang="en-RS" sz="2800" b="1" dirty="0"/>
              <a:t>4. sredstva koja služe za duže očuvanje hrane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RS" sz="2800" dirty="0"/>
              <a:t>konzervansi - antioksidanti vit C i E, BHT (butil-hidroksitoluol), BHA (butil-hidroksi- anizol), toksikvin, hinolin, galati i dr.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RS" sz="2800" dirty="0"/>
              <a:t>stabilizatori - za mehaničko odvajanje čestica hrane, alginsku kiselinu i njena jedinjenja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RS" sz="2800" dirty="0"/>
              <a:t>veziva, sredstva protiv plesni</a:t>
            </a:r>
          </a:p>
        </p:txBody>
      </p:sp>
    </p:spTree>
    <p:extLst>
      <p:ext uri="{BB962C8B-B14F-4D97-AF65-F5344CB8AC3E}">
        <p14:creationId xmlns:p14="http://schemas.microsoft.com/office/powerpoint/2010/main" val="26272151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9333D42-0B4F-FBB9-0C8C-31046EE1D70A}"/>
              </a:ext>
            </a:extLst>
          </p:cNvPr>
          <p:cNvSpPr txBox="1"/>
          <p:nvPr/>
        </p:nvSpPr>
        <p:spPr>
          <a:xfrm>
            <a:off x="613458" y="496420"/>
            <a:ext cx="11296891" cy="5509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RS" sz="3200" b="1" dirty="0"/>
              <a:t>5. sredstva za bolje iskorišćavanje hrane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RS" sz="3200" dirty="0"/>
              <a:t>enzimi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RS" sz="3200" dirty="0"/>
              <a:t>emulgatori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RS" sz="3200" dirty="0"/>
              <a:t>regulatori kiselosti</a:t>
            </a:r>
          </a:p>
          <a:p>
            <a:r>
              <a:rPr lang="en-RS" sz="3200" b="1" dirty="0"/>
              <a:t>6. sredstva koja koriguju miris i ukus hrane</a:t>
            </a:r>
          </a:p>
          <a:p>
            <a:r>
              <a:rPr lang="en-RS" sz="3200" b="1" dirty="0"/>
              <a:t>7. sredstva koja poboljšavaju boju životinjskog proizvoda </a:t>
            </a:r>
            <a:r>
              <a:rPr lang="en-RS" sz="3200" dirty="0"/>
              <a:t>(pigmenti),</a:t>
            </a:r>
          </a:p>
          <a:p>
            <a:r>
              <a:rPr lang="en-RS" sz="3200" b="1" dirty="0"/>
              <a:t>8 sredstva protiv zgrudvavanja,</a:t>
            </a:r>
          </a:p>
          <a:p>
            <a:r>
              <a:rPr lang="en-RS" sz="3200" b="1" dirty="0"/>
              <a:t>9 sredstva za denaturisanje,</a:t>
            </a:r>
          </a:p>
          <a:p>
            <a:r>
              <a:rPr lang="en-RS" sz="3200" b="1" dirty="0"/>
              <a:t>10 aditivi za silažu</a:t>
            </a:r>
          </a:p>
          <a:p>
            <a:r>
              <a:rPr lang="en-RS" sz="3200" b="1" dirty="0"/>
              <a:t>11. adsorbentna sredstva.</a:t>
            </a:r>
          </a:p>
        </p:txBody>
      </p:sp>
    </p:spTree>
    <p:extLst>
      <p:ext uri="{BB962C8B-B14F-4D97-AF65-F5344CB8AC3E}">
        <p14:creationId xmlns:p14="http://schemas.microsoft.com/office/powerpoint/2010/main" val="18579478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184D2F-4EC2-19B9-A6F5-798F6221B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heet with black text&#10;&#10;Description automatically generated">
            <a:extLst>
              <a:ext uri="{FF2B5EF4-FFF2-40B4-BE49-F238E27FC236}">
                <a16:creationId xmlns:a16="http://schemas.microsoft.com/office/drawing/2014/main" id="{36DF79E4-3A2F-314B-77E1-6907FCFD2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581" y="0"/>
            <a:ext cx="4916837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742296-D37D-13B3-DCC7-875F1EF8577A}"/>
              </a:ext>
            </a:extLst>
          </p:cNvPr>
          <p:cNvSpPr txBox="1"/>
          <p:nvPr/>
        </p:nvSpPr>
        <p:spPr>
          <a:xfrm>
            <a:off x="1951912" y="2740920"/>
            <a:ext cx="1485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S" sz="2800" dirty="0"/>
              <a:t>Premiksi</a:t>
            </a:r>
          </a:p>
        </p:txBody>
      </p:sp>
    </p:spTree>
    <p:extLst>
      <p:ext uri="{BB962C8B-B14F-4D97-AF65-F5344CB8AC3E}">
        <p14:creationId xmlns:p14="http://schemas.microsoft.com/office/powerpoint/2010/main" val="640326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157886-98DF-BB4A-EAE4-D25699A706A2}"/>
              </a:ext>
            </a:extLst>
          </p:cNvPr>
          <p:cNvSpPr txBox="1"/>
          <p:nvPr/>
        </p:nvSpPr>
        <p:spPr>
          <a:xfrm>
            <a:off x="2899459" y="1913774"/>
            <a:ext cx="6099858" cy="3046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9600" dirty="0"/>
              <a:t>ANIMALNA HRANIVA</a:t>
            </a:r>
            <a:endParaRPr lang="en-RS" sz="9600" dirty="0"/>
          </a:p>
        </p:txBody>
      </p:sp>
    </p:spTree>
    <p:extLst>
      <p:ext uri="{BB962C8B-B14F-4D97-AF65-F5344CB8AC3E}">
        <p14:creationId xmlns:p14="http://schemas.microsoft.com/office/powerpoint/2010/main" val="22886916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DF476C-8F70-4878-F985-C2B04E71C244}"/>
              </a:ext>
            </a:extLst>
          </p:cNvPr>
          <p:cNvSpPr txBox="1"/>
          <p:nvPr/>
        </p:nvSpPr>
        <p:spPr>
          <a:xfrm>
            <a:off x="752355" y="2028616"/>
            <a:ext cx="10451939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RS" sz="4400" b="1" i="0" u="none" strike="noStrike" spc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HRANIVA I KRMNE SMEŠE </a:t>
            </a:r>
            <a:r>
              <a:rPr lang="en-RS" sz="44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RS" sz="4400" b="1" i="0" u="none" strike="noStrike" spc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 SMEJU DA SADRŽE HORMONE, SEDATIVE, TIREOSTATIKE, ARSENSKE PREPARATE!!!</a:t>
            </a:r>
            <a:r>
              <a:rPr lang="en-RS" sz="4400" b="1" dirty="0">
                <a:effectLst/>
              </a:rPr>
              <a:t> </a:t>
            </a:r>
            <a:endParaRPr lang="en-RS" sz="4400" b="1" dirty="0"/>
          </a:p>
        </p:txBody>
      </p:sp>
    </p:spTree>
    <p:extLst>
      <p:ext uri="{BB962C8B-B14F-4D97-AF65-F5344CB8AC3E}">
        <p14:creationId xmlns:p14="http://schemas.microsoft.com/office/powerpoint/2010/main" val="3064015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3582B5-8B02-9451-77BC-82BAC49EC6C5}"/>
              </a:ext>
            </a:extLst>
          </p:cNvPr>
          <p:cNvSpPr txBox="1"/>
          <p:nvPr/>
        </p:nvSpPr>
        <p:spPr>
          <a:xfrm>
            <a:off x="2476983" y="411428"/>
            <a:ext cx="6888865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RS" sz="3600" b="0" i="0" u="none" strike="noStrike" spc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Mleko i proizvodi prerade mleka</a:t>
            </a:r>
            <a:r>
              <a:rPr lang="en-RS" sz="3600" dirty="0">
                <a:effectLst/>
              </a:rPr>
              <a:t> </a:t>
            </a:r>
            <a:endParaRPr lang="en-RS" sz="3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43F418C-C587-E8B2-36B0-9B46800634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098597"/>
              </p:ext>
            </p:extLst>
          </p:nvPr>
        </p:nvGraphicFramePr>
        <p:xfrm>
          <a:off x="146612" y="2055599"/>
          <a:ext cx="11898775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1540">
                  <a:extLst>
                    <a:ext uri="{9D8B030D-6E8A-4147-A177-3AD203B41FA5}">
                      <a16:colId xmlns:a16="http://schemas.microsoft.com/office/drawing/2014/main" val="2714665164"/>
                    </a:ext>
                  </a:extLst>
                </a:gridCol>
                <a:gridCol w="8457235">
                  <a:extLst>
                    <a:ext uri="{9D8B030D-6E8A-4147-A177-3AD203B41FA5}">
                      <a16:colId xmlns:a16="http://schemas.microsoft.com/office/drawing/2014/main" val="17612706"/>
                    </a:ext>
                  </a:extLst>
                </a:gridCol>
              </a:tblGrid>
              <a:tr h="581220">
                <a:tc>
                  <a:txBody>
                    <a:bodyPr/>
                    <a:lstStyle/>
                    <a:p>
                      <a:r>
                        <a:rPr lang="en-RS" sz="2800" dirty="0"/>
                        <a:t>Obrano mleko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28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 prahu, sveže;  95% SM, 50% BEM, 34% prot., 8% pepeo, 1% masti </a:t>
                      </a:r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942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Puno mleko u prahu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2800" dirty="0">
                          <a:effectLst/>
                        </a:rPr>
                        <a:t> </a:t>
                      </a:r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0236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Mlaćenica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2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sveža, suva; 93% SM, 44% BEM, 33 % prot., 4 - 6,6% masti.</a:t>
                      </a:r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7716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Surutka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R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sveža, suva, delaktozirana 93% SM, 71% BEM, 12% prot.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586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Kazein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2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slatki i kiseli; 100% prot. (66 - 70% prot)</a:t>
                      </a:r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830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Laktoalbumin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2800" dirty="0">
                          <a:effectLst/>
                        </a:rPr>
                        <a:t> </a:t>
                      </a:r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3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3807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3E46A-3E1D-F9E5-3FDA-DDCFE5397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heet with black text&#10;&#10;Description automatically generated">
            <a:extLst>
              <a:ext uri="{FF2B5EF4-FFF2-40B4-BE49-F238E27FC236}">
                <a16:creationId xmlns:a16="http://schemas.microsoft.com/office/drawing/2014/main" id="{6B27CA83-A08E-260D-5662-185F233FA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077" y="161361"/>
            <a:ext cx="5993491" cy="669663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6598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EE254B-7A1D-12D6-0809-C3F3CC37042F}"/>
              </a:ext>
            </a:extLst>
          </p:cNvPr>
          <p:cNvSpPr txBox="1"/>
          <p:nvPr/>
        </p:nvSpPr>
        <p:spPr>
          <a:xfrm>
            <a:off x="2639028" y="481275"/>
            <a:ext cx="6308202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RS" sz="3600" dirty="0"/>
              <a:t>Sporedni proizvodi prerade mesa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32998EC-B3C6-A766-FF75-E928CC42A7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225307"/>
              </p:ext>
            </p:extLst>
          </p:nvPr>
        </p:nvGraphicFramePr>
        <p:xfrm>
          <a:off x="491924" y="1842411"/>
          <a:ext cx="11453149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5142">
                  <a:extLst>
                    <a:ext uri="{9D8B030D-6E8A-4147-A177-3AD203B41FA5}">
                      <a16:colId xmlns:a16="http://schemas.microsoft.com/office/drawing/2014/main" val="2714665164"/>
                    </a:ext>
                  </a:extLst>
                </a:gridCol>
                <a:gridCol w="7458007">
                  <a:extLst>
                    <a:ext uri="{9D8B030D-6E8A-4147-A177-3AD203B41FA5}">
                      <a16:colId xmlns:a16="http://schemas.microsoft.com/office/drawing/2014/main" val="176127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Mesno brašno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RS" sz="2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 i II klasa, 50 - 70% prot., 13% pepela.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942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Krvno brašno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R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84% prot., podmiruje 20 - 30% potreba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0236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Jetreno brašno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2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58 - 68% prot., do 10% masti, 3,7% Ca i 2% P.</a:t>
                      </a:r>
                      <a:r>
                        <a:rPr lang="en-RS" sz="2800" dirty="0">
                          <a:effectLst/>
                        </a:rPr>
                        <a:t> </a:t>
                      </a:r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7716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Čvarci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RS" sz="2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 50% proteina, 10 - 45% masti </a:t>
                      </a:r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586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Brašno od perja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2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oko 80 % prot., hidroliza.</a:t>
                      </a:r>
                      <a:r>
                        <a:rPr lang="en-RS" sz="2800" dirty="0">
                          <a:effectLst/>
                        </a:rPr>
                        <a:t> </a:t>
                      </a:r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830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2800" dirty="0"/>
                        <a:t>Brašno od otpadaka pri klanju živine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2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50 - 55% prot., 10 - 15% masti, 15 - 17% pepela.</a:t>
                      </a:r>
                      <a:r>
                        <a:rPr lang="en-RS" sz="2800" dirty="0">
                          <a:effectLst/>
                        </a:rPr>
                        <a:t> </a:t>
                      </a:r>
                      <a:endParaRPr lang="en-R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3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2278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F148D-99FC-C82E-8926-62E026DE7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document&#10;&#10;Description automatically generated">
            <a:extLst>
              <a:ext uri="{FF2B5EF4-FFF2-40B4-BE49-F238E27FC236}">
                <a16:creationId xmlns:a16="http://schemas.microsoft.com/office/drawing/2014/main" id="{4C6622CC-8EFC-ECA8-FF8D-3CDD5CA65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224559"/>
            <a:ext cx="7772400" cy="3400971"/>
          </a:xfrm>
          <a:prstGeom prst="rect">
            <a:avLst/>
          </a:prstGeom>
        </p:spPr>
      </p:pic>
      <p:pic>
        <p:nvPicPr>
          <p:cNvPr id="5" name="Picture 4" descr="A white sheet with black numbers&#10;&#10;Description automatically generated">
            <a:extLst>
              <a:ext uri="{FF2B5EF4-FFF2-40B4-BE49-F238E27FC236}">
                <a16:creationId xmlns:a16="http://schemas.microsoft.com/office/drawing/2014/main" id="{836C885C-A514-AB04-A15F-661691762B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72" y="3387435"/>
            <a:ext cx="7398327" cy="298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6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02EFC-09ED-07BA-D770-421E897B2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heet with black text&#10;&#10;Description automatically generated">
            <a:extLst>
              <a:ext uri="{FF2B5EF4-FFF2-40B4-BE49-F238E27FC236}">
                <a16:creationId xmlns:a16="http://schemas.microsoft.com/office/drawing/2014/main" id="{433F2622-F1A3-2E8D-C3BE-0ADD63FB3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423" y="643467"/>
            <a:ext cx="6899154" cy="557106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3741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F2BB1-61E7-7BDF-863E-36DBA286B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heet with black text and numbers&#10;&#10;Description automatically generated">
            <a:extLst>
              <a:ext uri="{FF2B5EF4-FFF2-40B4-BE49-F238E27FC236}">
                <a16:creationId xmlns:a16="http://schemas.microsoft.com/office/drawing/2014/main" id="{AE5CBB2E-8E42-86FE-9755-2C119B5EE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205" y="643467"/>
            <a:ext cx="8985589" cy="557106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1900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65E0A7-2321-4B1C-297D-5751F26933D5}"/>
              </a:ext>
            </a:extLst>
          </p:cNvPr>
          <p:cNvSpPr txBox="1"/>
          <p:nvPr/>
        </p:nvSpPr>
        <p:spPr>
          <a:xfrm>
            <a:off x="3478192" y="469303"/>
            <a:ext cx="4751408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RS" sz="3600" dirty="0"/>
              <a:t>Proizvodi prerade leševa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F7F3DFE-3005-6843-E5F8-DAA81A37AB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643282"/>
              </p:ext>
            </p:extLst>
          </p:nvPr>
        </p:nvGraphicFramePr>
        <p:xfrm>
          <a:off x="40512" y="2072640"/>
          <a:ext cx="12110976" cy="271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74135">
                  <a:extLst>
                    <a:ext uri="{9D8B030D-6E8A-4147-A177-3AD203B41FA5}">
                      <a16:colId xmlns:a16="http://schemas.microsoft.com/office/drawing/2014/main" val="1147968028"/>
                    </a:ext>
                  </a:extLst>
                </a:gridCol>
                <a:gridCol w="6836841">
                  <a:extLst>
                    <a:ext uri="{9D8B030D-6E8A-4147-A177-3AD203B41FA5}">
                      <a16:colId xmlns:a16="http://schemas.microsoft.com/office/drawing/2014/main" val="17330084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RS" sz="3200" dirty="0"/>
                        <a:t>Kafilerijsko mesno brašno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3200" b="0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50% prot, do 17% masti, do 21% pepela.</a:t>
                      </a:r>
                      <a:r>
                        <a:rPr lang="en-RS" sz="3200" dirty="0">
                          <a:effectLst/>
                        </a:rPr>
                        <a:t> </a:t>
                      </a:r>
                      <a:endParaRPr lang="en-R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4466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3200" dirty="0"/>
                        <a:t>Mesno koštano brašno celih leševa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RS" sz="3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35 - 65% prot., 3,5 - 17,5% masti, 15 - 45% pepela. </a:t>
                      </a:r>
                      <a:endParaRPr lang="en-R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4030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RS" sz="3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Sirovo koštano brašno, koštano brašno</a:t>
                      </a:r>
                      <a:r>
                        <a:rPr lang="en-RS" sz="3200" dirty="0">
                          <a:effectLst/>
                        </a:rPr>
                        <a:t> </a:t>
                      </a:r>
                      <a:endParaRPr lang="en-R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R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054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3676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648</Words>
  <Application>Microsoft Macintosh PowerPoint</Application>
  <PresentationFormat>Widescreen</PresentationFormat>
  <Paragraphs>79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Dejan Perić</cp:lastModifiedBy>
  <cp:revision>32</cp:revision>
  <dcterms:created xsi:type="dcterms:W3CDTF">2024-10-23T09:06:41Z</dcterms:created>
  <dcterms:modified xsi:type="dcterms:W3CDTF">2024-12-08T11:16:35Z</dcterms:modified>
</cp:coreProperties>
</file>